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Lst>
  <p:sldSz cx="9144000" cy="6858000" type="screen4x3"/>
  <p:notesSz cx="7077075"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260" autoAdjust="0"/>
  </p:normalViewPr>
  <p:slideViewPr>
    <p:cSldViewPr>
      <p:cViewPr varScale="1">
        <p:scale>
          <a:sx n="67" d="100"/>
          <a:sy n="67" d="100"/>
        </p:scale>
        <p:origin x="-984" y="-96"/>
      </p:cViewPr>
      <p:guideLst>
        <p:guide orient="horz" pos="2160"/>
        <p:guide pos="2880"/>
      </p:guideLst>
    </p:cSldViewPr>
  </p:slideViewPr>
  <p:outlineViewPr>
    <p:cViewPr>
      <p:scale>
        <a:sx n="33" d="100"/>
        <a:sy n="33" d="100"/>
      </p:scale>
      <p:origin x="0" y="10536"/>
    </p:cViewPr>
  </p:outlin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8EE5EAC3-3C6F-4052-9672-124955F29655}" type="datetimeFigureOut">
              <a:rPr lang="en-US" smtClean="0"/>
              <a:t>12/5/2010</a:t>
            </a:fld>
            <a:endParaRPr lang="en-US"/>
          </a:p>
        </p:txBody>
      </p:sp>
      <p:sp>
        <p:nvSpPr>
          <p:cNvPr id="4" name="Footer Placeholder 3"/>
          <p:cNvSpPr>
            <a:spLocks noGrp="1"/>
          </p:cNvSpPr>
          <p:nvPr>
            <p:ph type="ftr" sz="quarter" idx="2"/>
          </p:nvPr>
        </p:nvSpPr>
        <p:spPr>
          <a:xfrm>
            <a:off x="0" y="8902700"/>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902700"/>
            <a:ext cx="3067050" cy="468313"/>
          </a:xfrm>
          <a:prstGeom prst="rect">
            <a:avLst/>
          </a:prstGeom>
        </p:spPr>
        <p:txBody>
          <a:bodyPr vert="horz" lIns="91440" tIns="45720" rIns="91440" bIns="45720" rtlCol="0" anchor="b"/>
          <a:lstStyle>
            <a:lvl1pPr algn="r">
              <a:defRPr sz="1200"/>
            </a:lvl1pPr>
          </a:lstStyle>
          <a:p>
            <a:fld id="{4BCDBAB4-7422-4A9F-8869-1FFBB577E4C3}" type="slidenum">
              <a:rPr lang="en-US" smtClean="0"/>
              <a:t>‹#›</a:t>
            </a:fld>
            <a:endParaRPr lang="en-US"/>
          </a:p>
        </p:txBody>
      </p:sp>
    </p:spTree>
    <p:extLst>
      <p:ext uri="{BB962C8B-B14F-4D97-AF65-F5344CB8AC3E}">
        <p14:creationId xmlns:p14="http://schemas.microsoft.com/office/powerpoint/2010/main" val="18461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630"/>
          </a:xfrm>
          <a:prstGeom prst="rect">
            <a:avLst/>
          </a:prstGeom>
        </p:spPr>
        <p:txBody>
          <a:bodyPr vert="horz" lIns="93991" tIns="46996" rIns="93991" bIns="46996" rtlCol="0"/>
          <a:lstStyle>
            <a:lvl1pPr algn="l">
              <a:defRPr sz="1200"/>
            </a:lvl1pPr>
          </a:lstStyle>
          <a:p>
            <a:endParaRPr lang="en-US" dirty="0"/>
          </a:p>
        </p:txBody>
      </p:sp>
      <p:sp>
        <p:nvSpPr>
          <p:cNvPr id="3" name="Date Placeholder 2"/>
          <p:cNvSpPr>
            <a:spLocks noGrp="1"/>
          </p:cNvSpPr>
          <p:nvPr>
            <p:ph type="dt" idx="1"/>
          </p:nvPr>
        </p:nvSpPr>
        <p:spPr>
          <a:xfrm>
            <a:off x="4008705" y="0"/>
            <a:ext cx="3066733" cy="468630"/>
          </a:xfrm>
          <a:prstGeom prst="rect">
            <a:avLst/>
          </a:prstGeom>
        </p:spPr>
        <p:txBody>
          <a:bodyPr vert="horz" lIns="93991" tIns="46996" rIns="93991" bIns="46996" rtlCol="0"/>
          <a:lstStyle>
            <a:lvl1pPr algn="r">
              <a:defRPr sz="1200"/>
            </a:lvl1pPr>
          </a:lstStyle>
          <a:p>
            <a:fld id="{07AEA364-D43C-4746-902F-27FEB10DF99D}" type="datetimeFigureOut">
              <a:rPr lang="en-US" smtClean="0"/>
              <a:t>12/5/2010</a:t>
            </a:fld>
            <a:endParaRPr lang="en-US" dirty="0"/>
          </a:p>
        </p:txBody>
      </p:sp>
      <p:sp>
        <p:nvSpPr>
          <p:cNvPr id="4" name="Slide Image Placeholder 3"/>
          <p:cNvSpPr>
            <a:spLocks noGrp="1" noRot="1" noChangeAspect="1"/>
          </p:cNvSpPr>
          <p:nvPr>
            <p:ph type="sldImg" idx="2"/>
          </p:nvPr>
        </p:nvSpPr>
        <p:spPr>
          <a:xfrm>
            <a:off x="1195388" y="703263"/>
            <a:ext cx="4686300" cy="3514725"/>
          </a:xfrm>
          <a:prstGeom prst="rect">
            <a:avLst/>
          </a:prstGeom>
          <a:noFill/>
          <a:ln w="12700">
            <a:solidFill>
              <a:prstClr val="black"/>
            </a:solidFill>
          </a:ln>
        </p:spPr>
        <p:txBody>
          <a:bodyPr vert="horz" lIns="93991" tIns="46996" rIns="93991" bIns="46996" rtlCol="0" anchor="ctr"/>
          <a:lstStyle/>
          <a:p>
            <a:endParaRPr lang="en-US" dirty="0"/>
          </a:p>
        </p:txBody>
      </p:sp>
      <p:sp>
        <p:nvSpPr>
          <p:cNvPr id="5" name="Notes Placeholder 4"/>
          <p:cNvSpPr>
            <a:spLocks noGrp="1"/>
          </p:cNvSpPr>
          <p:nvPr>
            <p:ph type="body" sz="quarter" idx="3"/>
          </p:nvPr>
        </p:nvSpPr>
        <p:spPr>
          <a:xfrm>
            <a:off x="707708" y="4451985"/>
            <a:ext cx="5661660" cy="4217670"/>
          </a:xfrm>
          <a:prstGeom prst="rect">
            <a:avLst/>
          </a:prstGeom>
        </p:spPr>
        <p:txBody>
          <a:bodyPr vert="horz" lIns="93991" tIns="46996" rIns="93991" bIns="469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66733" cy="468630"/>
          </a:xfrm>
          <a:prstGeom prst="rect">
            <a:avLst/>
          </a:prstGeom>
        </p:spPr>
        <p:txBody>
          <a:bodyPr vert="horz" lIns="93991" tIns="46996" rIns="93991" bIns="469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902343"/>
            <a:ext cx="3066733" cy="468630"/>
          </a:xfrm>
          <a:prstGeom prst="rect">
            <a:avLst/>
          </a:prstGeom>
        </p:spPr>
        <p:txBody>
          <a:bodyPr vert="horz" lIns="93991" tIns="46996" rIns="93991" bIns="46996" rtlCol="0" anchor="b"/>
          <a:lstStyle>
            <a:lvl1pPr algn="r">
              <a:defRPr sz="1200"/>
            </a:lvl1pPr>
          </a:lstStyle>
          <a:p>
            <a:fld id="{0553F993-36D4-4BE2-853D-97AFD0524DF4}" type="slidenum">
              <a:rPr lang="en-US" smtClean="0"/>
              <a:t>‹#›</a:t>
            </a:fld>
            <a:endParaRPr lang="en-US" dirty="0"/>
          </a:p>
        </p:txBody>
      </p:sp>
    </p:spTree>
    <p:extLst>
      <p:ext uri="{BB962C8B-B14F-4D97-AF65-F5344CB8AC3E}">
        <p14:creationId xmlns:p14="http://schemas.microsoft.com/office/powerpoint/2010/main" val="342562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3F993-36D4-4BE2-853D-97AFD0524DF4}" type="slidenum">
              <a:rPr lang="en-US" smtClean="0"/>
              <a:t>1</a:t>
            </a:fld>
            <a:endParaRPr lang="en-US" dirty="0"/>
          </a:p>
        </p:txBody>
      </p:sp>
    </p:spTree>
    <p:extLst>
      <p:ext uri="{BB962C8B-B14F-4D97-AF65-F5344CB8AC3E}">
        <p14:creationId xmlns:p14="http://schemas.microsoft.com/office/powerpoint/2010/main" val="114078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structures of the PBDEs most commonly used in commercial products. At the top is a </a:t>
            </a:r>
            <a:r>
              <a:rPr lang="en-US" dirty="0" err="1"/>
              <a:t>penta</a:t>
            </a:r>
            <a:r>
              <a:rPr lang="en-US" dirty="0"/>
              <a:t>-brominated </a:t>
            </a:r>
            <a:r>
              <a:rPr lang="en-US" dirty="0" err="1"/>
              <a:t>diphenyl</a:t>
            </a:r>
            <a:r>
              <a:rPr lang="en-US" dirty="0"/>
              <a:t> ether, which is used in polyurethane foam. There are many possible arrangements of the bromine groups on the aromatic rings; this is only one possible structure. The bottom two are </a:t>
            </a:r>
            <a:r>
              <a:rPr lang="en-US" dirty="0" err="1"/>
              <a:t>octa</a:t>
            </a:r>
            <a:r>
              <a:rPr lang="en-US" dirty="0"/>
              <a:t>- and </a:t>
            </a:r>
            <a:r>
              <a:rPr lang="en-US" dirty="0" err="1"/>
              <a:t>deca</a:t>
            </a:r>
            <a:r>
              <a:rPr lang="en-US" dirty="0"/>
              <a:t>-BDEs, which are used in electronics. </a:t>
            </a:r>
            <a:r>
              <a:rPr lang="en-US" dirty="0" err="1"/>
              <a:t>Deca</a:t>
            </a:r>
            <a:r>
              <a:rPr lang="en-US" dirty="0"/>
              <a:t>-BDE is also called BDE-209.</a:t>
            </a:r>
            <a:endParaRPr lang="en-US" dirty="0"/>
          </a:p>
        </p:txBody>
      </p:sp>
      <p:sp>
        <p:nvSpPr>
          <p:cNvPr id="4" name="Slide Number Placeholder 3"/>
          <p:cNvSpPr>
            <a:spLocks noGrp="1"/>
          </p:cNvSpPr>
          <p:nvPr>
            <p:ph type="sldNum" sz="quarter" idx="10"/>
          </p:nvPr>
        </p:nvSpPr>
        <p:spPr/>
        <p:txBody>
          <a:bodyPr/>
          <a:lstStyle/>
          <a:p>
            <a:fld id="{0553F993-36D4-4BE2-853D-97AFD0524DF4}" type="slidenum">
              <a:rPr lang="en-US" smtClean="0"/>
              <a:t>4</a:t>
            </a:fld>
            <a:endParaRPr lang="en-US" dirty="0"/>
          </a:p>
        </p:txBody>
      </p:sp>
    </p:spTree>
    <p:extLst>
      <p:ext uri="{BB962C8B-B14F-4D97-AF65-F5344CB8AC3E}">
        <p14:creationId xmlns:p14="http://schemas.microsoft.com/office/powerpoint/2010/main" val="1708025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table of summary statistics for PBDE concentrations in personal, bedroom and main living area air. BDEs 47, 99 and 209 had the highest concentrations in personal air. The geometric mean concentration in personal air was 766 </a:t>
            </a:r>
            <a:r>
              <a:rPr lang="en-US" dirty="0" err="1"/>
              <a:t>pg</a:t>
            </a:r>
            <a:r>
              <a:rPr lang="en-US" dirty="0"/>
              <a:t>/m3 for all BDEs and 469 </a:t>
            </a:r>
            <a:r>
              <a:rPr lang="en-US" dirty="0" err="1"/>
              <a:t>pg</a:t>
            </a:r>
            <a:r>
              <a:rPr lang="en-US" dirty="0"/>
              <a:t>/m3 for non-209 BDEs. Geometric Mean total BDE concentrations were higher in personal air compared to bedroom and main living area air.</a:t>
            </a:r>
            <a:endParaRPr lang="en-US" dirty="0"/>
          </a:p>
        </p:txBody>
      </p:sp>
      <p:sp>
        <p:nvSpPr>
          <p:cNvPr id="4" name="Slide Number Placeholder 3"/>
          <p:cNvSpPr>
            <a:spLocks noGrp="1"/>
          </p:cNvSpPr>
          <p:nvPr>
            <p:ph type="sldNum" sz="quarter" idx="10"/>
          </p:nvPr>
        </p:nvSpPr>
        <p:spPr/>
        <p:txBody>
          <a:bodyPr/>
          <a:lstStyle/>
          <a:p>
            <a:fld id="{0553F993-36D4-4BE2-853D-97AFD0524DF4}" type="slidenum">
              <a:rPr lang="en-US" smtClean="0"/>
              <a:t>14</a:t>
            </a:fld>
            <a:endParaRPr lang="en-US" dirty="0"/>
          </a:p>
        </p:txBody>
      </p:sp>
    </p:spTree>
    <p:extLst>
      <p:ext uri="{BB962C8B-B14F-4D97-AF65-F5344CB8AC3E}">
        <p14:creationId xmlns:p14="http://schemas.microsoft.com/office/powerpoint/2010/main" val="242475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 shows a plot of the average ratio of personal to room PBDE air concentrations versus the theoretical fraction of PBDE on particulate, which was found in the literature. For BDEs 17 and 28, which are lower brominated congeners found mostly in the vapor phase, the ratio is 1, indicating that there is no difference between personal and room air. For BDEs 99 and 153, which are more likely to be found in the particulate phase, the ratio is 2. For BDE 209, which is found almost entirely in the particulate phase, the ratio is 4.</a:t>
            </a:r>
            <a:endParaRPr lang="en-US" dirty="0"/>
          </a:p>
        </p:txBody>
      </p:sp>
      <p:sp>
        <p:nvSpPr>
          <p:cNvPr id="4" name="Slide Number Placeholder 3"/>
          <p:cNvSpPr>
            <a:spLocks noGrp="1"/>
          </p:cNvSpPr>
          <p:nvPr>
            <p:ph type="sldNum" sz="quarter" idx="10"/>
          </p:nvPr>
        </p:nvSpPr>
        <p:spPr/>
        <p:txBody>
          <a:bodyPr/>
          <a:lstStyle/>
          <a:p>
            <a:fld id="{0553F993-36D4-4BE2-853D-97AFD0524DF4}" type="slidenum">
              <a:rPr lang="en-US" smtClean="0"/>
              <a:t>15</a:t>
            </a:fld>
            <a:endParaRPr lang="en-US" dirty="0"/>
          </a:p>
        </p:txBody>
      </p:sp>
    </p:spTree>
    <p:extLst>
      <p:ext uri="{BB962C8B-B14F-4D97-AF65-F5344CB8AC3E}">
        <p14:creationId xmlns:p14="http://schemas.microsoft.com/office/powerpoint/2010/main" val="122744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912"/>
            <a:r>
              <a:rPr lang="en-US" dirty="0"/>
              <a:t>Table 2 shows estimated relative contributions of three exposure routes to percent daily intake of non-209 BDEs and BDE-209. The exposure routes considered were inhalation, ingestion of food and ingestion of dust, and estimates were made for both adults and children. Due to the large uncertainty for estimates of incidental dust ingestion, the contributions of each route were estimated using mean and high dust ingestion rates. The authors estimated the contribution of air using the mean or high dust ingestion rate and the personal air concentrations from this study. The contributions of food and dust ingestion were estimated using literature values. For children, inhalation exposure contributes less than 3% to total exposure regardless of whether the mean or high dust ingestion rate was used. For adults, using high dust ingestion estimates gives an inhalation contribution of 1.7% for non-209 BDEs and 2.4% for BDE 209. Using mean dust ingestion estimates suggests a much larger contribution: 11% for non-209 BDEs and 22% for BDE 209. The investigators concluded that inhalation may account for up to 22% of the total BDE 209 exposure in U.S. adults.</a:t>
            </a:r>
          </a:p>
          <a:p>
            <a:endParaRPr lang="en-US" dirty="0"/>
          </a:p>
        </p:txBody>
      </p:sp>
      <p:sp>
        <p:nvSpPr>
          <p:cNvPr id="4" name="Slide Number Placeholder 3"/>
          <p:cNvSpPr>
            <a:spLocks noGrp="1"/>
          </p:cNvSpPr>
          <p:nvPr>
            <p:ph type="sldNum" sz="quarter" idx="10"/>
          </p:nvPr>
        </p:nvSpPr>
        <p:spPr/>
        <p:txBody>
          <a:bodyPr/>
          <a:lstStyle/>
          <a:p>
            <a:fld id="{0553F993-36D4-4BE2-853D-97AFD0524DF4}" type="slidenum">
              <a:rPr lang="en-US" smtClean="0"/>
              <a:t>17</a:t>
            </a:fld>
            <a:endParaRPr lang="en-US" dirty="0"/>
          </a:p>
        </p:txBody>
      </p:sp>
    </p:spTree>
    <p:extLst>
      <p:ext uri="{BB962C8B-B14F-4D97-AF65-F5344CB8AC3E}">
        <p14:creationId xmlns:p14="http://schemas.microsoft.com/office/powerpoint/2010/main" val="280702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DED3C01-6FAA-4EC8-9285-C0440E0CF0B9}" type="datetime1">
              <a:rPr lang="en-US" smtClean="0"/>
              <a:t>12/5/2010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4AB0FFC2-D191-44B3-9D75-86D1A88C67A7}"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3AF8C3-3E94-4F52-8899-3CFF332E8D23}" type="datetime1">
              <a:rPr lang="en-US" smtClean="0"/>
              <a:t>12/5/2010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016F91-93A5-4F0A-8D3D-93F8D86A2141}" type="datetime1">
              <a:rPr lang="en-US" smtClean="0"/>
              <a:t>12/5/2010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ABAE6-5897-4306-8580-0332F9D8EA8C}" type="datetime1">
              <a:rPr lang="en-US" smtClean="0"/>
              <a:t>12/5/2010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86984C-6366-4486-9DA3-9F01403C088F}" type="datetime1">
              <a:rPr lang="en-US" smtClean="0"/>
              <a:t>12/5/2010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B0FFC2-D191-44B3-9D75-86D1A88C67A7}"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A5F2B5-2499-4A20-8658-2DE5E3BAA0F5}" type="datetime1">
              <a:rPr lang="en-US" smtClean="0"/>
              <a:t>12/5/2010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BA5F7E-4793-476E-9785-E949443A2892}" type="datetime1">
              <a:rPr lang="en-US" smtClean="0"/>
              <a:t>12/5/2010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E44F8B2-59E8-425F-BFED-816C41DC4BAF}" type="datetime1">
              <a:rPr lang="en-US" smtClean="0"/>
              <a:t>12/5/2010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14D442B-5843-4825-81BC-CCBF6930155F}" type="datetime1">
              <a:rPr lang="en-US" smtClean="0"/>
              <a:t>12/5/2010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AB0FFC2-D191-44B3-9D75-86D1A88C67A7}"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04356-7098-4F49-B3AF-7054AF934060}" type="datetime1">
              <a:rPr lang="en-US" smtClean="0"/>
              <a:t>12/5/2010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B0FFC2-D191-44B3-9D75-86D1A88C67A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45C9AE-158C-4B1D-A3D3-A51E5179F4D1}" type="datetime1">
              <a:rPr lang="en-US" smtClean="0"/>
              <a:t>12/5/2010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B0FFC2-D191-44B3-9D75-86D1A88C67A7}"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C4434A-F2F2-412E-9287-B79FEE4E2C83}" type="datetime1">
              <a:rPr lang="en-US" smtClean="0"/>
              <a:t>12/5/2010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B0FFC2-D191-44B3-9D75-86D1A88C67A7}"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762000"/>
            <a:ext cx="7391400" cy="1752600"/>
          </a:xfrm>
        </p:spPr>
        <p:txBody>
          <a:bodyPr>
            <a:noAutofit/>
          </a:bodyPr>
          <a:lstStyle/>
          <a:p>
            <a:r>
              <a:rPr lang="en-US" sz="3800" i="1" dirty="0" smtClean="0"/>
              <a:t>Personal Exposure to Polybrominated Diphenyl Ethers (PBDEs) in Residential Indoor Air</a:t>
            </a:r>
            <a:endParaRPr lang="en-US" sz="3800" i="1" dirty="0"/>
          </a:p>
        </p:txBody>
      </p:sp>
      <p:sp>
        <p:nvSpPr>
          <p:cNvPr id="3" name="Subtitle 2"/>
          <p:cNvSpPr>
            <a:spLocks noGrp="1"/>
          </p:cNvSpPr>
          <p:nvPr>
            <p:ph type="subTitle" idx="1"/>
          </p:nvPr>
        </p:nvSpPr>
        <p:spPr>
          <a:xfrm>
            <a:off x="1432560" y="2514600"/>
            <a:ext cx="7406640" cy="2743200"/>
          </a:xfrm>
        </p:spPr>
        <p:txBody>
          <a:bodyPr>
            <a:normAutofit/>
          </a:bodyPr>
          <a:lstStyle/>
          <a:p>
            <a:r>
              <a:rPr lang="en-US" dirty="0" smtClean="0"/>
              <a:t>Joseph G. Allen, Michael D. McClean, Heather M. Stapleton, Jessica W. Nelson, and Thomas F. Webster</a:t>
            </a:r>
          </a:p>
          <a:p>
            <a:endParaRPr lang="en-US" dirty="0"/>
          </a:p>
          <a:p>
            <a:endParaRPr lang="en-US" dirty="0" smtClean="0"/>
          </a:p>
          <a:p>
            <a:r>
              <a:rPr lang="en-US" dirty="0" smtClean="0"/>
              <a:t>Presented by Shaina Stacy</a:t>
            </a:r>
          </a:p>
          <a:p>
            <a:r>
              <a:rPr lang="en-US" dirty="0" smtClean="0"/>
              <a:t>December 2010</a:t>
            </a:r>
          </a:p>
        </p:txBody>
      </p:sp>
      <p:sp>
        <p:nvSpPr>
          <p:cNvPr id="4" name="Slide Number Placeholder 3"/>
          <p:cNvSpPr>
            <a:spLocks noGrp="1"/>
          </p:cNvSpPr>
          <p:nvPr>
            <p:ph type="sldNum" sz="quarter" idx="12"/>
          </p:nvPr>
        </p:nvSpPr>
        <p:spPr/>
        <p:txBody>
          <a:bodyPr/>
          <a:lstStyle/>
          <a:p>
            <a:fld id="{4AB0FFC2-D191-44B3-9D75-86D1A88C67A7}" type="slidenum">
              <a:rPr lang="en-US" smtClean="0"/>
              <a:t>1</a:t>
            </a:fld>
            <a:endParaRPr lang="en-US" dirty="0"/>
          </a:p>
        </p:txBody>
      </p:sp>
    </p:spTree>
    <p:extLst>
      <p:ext uri="{BB962C8B-B14F-4D97-AF65-F5344CB8AC3E}">
        <p14:creationId xmlns:p14="http://schemas.microsoft.com/office/powerpoint/2010/main" val="1663145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Details of air sampling</a:t>
            </a:r>
          </a:p>
          <a:p>
            <a:pPr lvl="1"/>
            <a:r>
              <a:rPr lang="en-US" dirty="0"/>
              <a:t>Two area samples and one personal air sample collected per residence and collected at the same time during a one-week </a:t>
            </a:r>
            <a:r>
              <a:rPr lang="en-US" dirty="0" smtClean="0"/>
              <a:t>period</a:t>
            </a:r>
          </a:p>
          <a:p>
            <a:pPr lvl="1"/>
            <a:r>
              <a:rPr lang="en-US" dirty="0"/>
              <a:t>Turned on all three pumps in evening after work and turned them off in the morning</a:t>
            </a:r>
          </a:p>
          <a:p>
            <a:pPr lvl="1"/>
            <a:r>
              <a:rPr lang="en-US" dirty="0"/>
              <a:t>All pumps </a:t>
            </a:r>
            <a:r>
              <a:rPr lang="en-US" dirty="0" smtClean="0"/>
              <a:t>turned off </a:t>
            </a:r>
            <a:r>
              <a:rPr lang="en-US" dirty="0"/>
              <a:t>if person left at any time in the evening and turned on when he or she came back</a:t>
            </a:r>
          </a:p>
          <a:p>
            <a:pPr lvl="1"/>
            <a:endParaRPr lang="en-US" dirty="0" smtClean="0"/>
          </a:p>
          <a:p>
            <a:pPr lvl="1"/>
            <a:endParaRPr lang="en-US"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10</a:t>
            </a:fld>
            <a:endParaRPr lang="en-US" dirty="0"/>
          </a:p>
        </p:txBody>
      </p:sp>
    </p:spTree>
    <p:extLst>
      <p:ext uri="{BB962C8B-B14F-4D97-AF65-F5344CB8AC3E}">
        <p14:creationId xmlns:p14="http://schemas.microsoft.com/office/powerpoint/2010/main" val="423710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smtClean="0"/>
              <a:t>Laboratory analysis</a:t>
            </a:r>
          </a:p>
          <a:p>
            <a:pPr lvl="1"/>
            <a:r>
              <a:rPr lang="en-US" dirty="0" smtClean="0"/>
              <a:t>Used </a:t>
            </a:r>
            <a:r>
              <a:rPr lang="en-US" dirty="0"/>
              <a:t>an automatic pressurized fluid extractor to extract GFFs and </a:t>
            </a:r>
            <a:r>
              <a:rPr lang="en-US" dirty="0" smtClean="0"/>
              <a:t>PUFs</a:t>
            </a:r>
          </a:p>
          <a:p>
            <a:pPr lvl="2"/>
            <a:r>
              <a:rPr lang="en-US" dirty="0"/>
              <a:t>Extraction of GFFs using HPLC-grade dichloromethane</a:t>
            </a:r>
          </a:p>
          <a:p>
            <a:pPr lvl="2"/>
            <a:r>
              <a:rPr lang="en-US" dirty="0"/>
              <a:t>Extraction of PUFs using HPLC-grade petroleum </a:t>
            </a:r>
            <a:r>
              <a:rPr lang="en-US" dirty="0" smtClean="0"/>
              <a:t>ether</a:t>
            </a:r>
          </a:p>
          <a:p>
            <a:pPr lvl="1"/>
            <a:r>
              <a:rPr lang="en-US" dirty="0" smtClean="0"/>
              <a:t>Gas </a:t>
            </a:r>
            <a:r>
              <a:rPr lang="en-US" dirty="0"/>
              <a:t>chromatograph coupled to a mass spectrometer used to analyze PBDEs in extracts</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11</a:t>
            </a:fld>
            <a:endParaRPr lang="en-US" dirty="0"/>
          </a:p>
        </p:txBody>
      </p:sp>
    </p:spTree>
    <p:extLst>
      <p:ext uri="{BB962C8B-B14F-4D97-AF65-F5344CB8AC3E}">
        <p14:creationId xmlns:p14="http://schemas.microsoft.com/office/powerpoint/2010/main" val="3871991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a:bodyPr>
          <a:lstStyle/>
          <a:p>
            <a:r>
              <a:rPr lang="en-US" dirty="0" smtClean="0"/>
              <a:t>Survey of home characteristics</a:t>
            </a:r>
          </a:p>
          <a:p>
            <a:pPr lvl="1"/>
            <a:r>
              <a:rPr lang="en-US" dirty="0"/>
              <a:t>Walk-through by </a:t>
            </a:r>
            <a:r>
              <a:rPr lang="en-US" dirty="0" smtClean="0"/>
              <a:t>investigators </a:t>
            </a:r>
            <a:r>
              <a:rPr lang="en-US" dirty="0"/>
              <a:t>to measure surface area, volume, and carpet floor coverage</a:t>
            </a:r>
          </a:p>
          <a:p>
            <a:pPr lvl="1"/>
            <a:r>
              <a:rPr lang="en-US" dirty="0"/>
              <a:t>Questionnaire administered to collect other home </a:t>
            </a:r>
            <a:r>
              <a:rPr lang="en-US" dirty="0" smtClean="0"/>
              <a:t>characteristics:</a:t>
            </a:r>
          </a:p>
          <a:p>
            <a:pPr lvl="2"/>
            <a:r>
              <a:rPr lang="en-US" dirty="0"/>
              <a:t>A</a:t>
            </a:r>
            <a:r>
              <a:rPr lang="en-US" dirty="0" smtClean="0"/>
              <a:t>ge and type of dwelling</a:t>
            </a:r>
          </a:p>
          <a:p>
            <a:pPr lvl="2"/>
            <a:r>
              <a:rPr lang="en-US" dirty="0" smtClean="0"/>
              <a:t>Heating</a:t>
            </a:r>
          </a:p>
          <a:p>
            <a:pPr lvl="2"/>
            <a:r>
              <a:rPr lang="en-US" dirty="0"/>
              <a:t>W</a:t>
            </a:r>
            <a:r>
              <a:rPr lang="en-US" dirty="0" smtClean="0"/>
              <a:t>indow use</a:t>
            </a:r>
          </a:p>
          <a:p>
            <a:pPr lvl="2"/>
            <a:r>
              <a:rPr lang="en-US" dirty="0"/>
              <a:t>F</a:t>
            </a:r>
            <a:r>
              <a:rPr lang="en-US" dirty="0" smtClean="0"/>
              <a:t>requency </a:t>
            </a:r>
            <a:r>
              <a:rPr lang="en-US" dirty="0"/>
              <a:t>of and equipment used for house </a:t>
            </a:r>
            <a:r>
              <a:rPr lang="en-US" dirty="0" smtClean="0"/>
              <a:t>cleaning</a:t>
            </a:r>
          </a:p>
          <a:p>
            <a:pPr lvl="2"/>
            <a:r>
              <a:rPr lang="en-US" dirty="0"/>
              <a:t>I</a:t>
            </a:r>
            <a:r>
              <a:rPr lang="en-US" dirty="0" smtClean="0"/>
              <a:t>nventory </a:t>
            </a:r>
            <a:r>
              <a:rPr lang="en-US" dirty="0"/>
              <a:t>of furniture and electronics in main living area and bedroom</a:t>
            </a:r>
          </a:p>
          <a:p>
            <a:pPr lvl="1"/>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12</a:t>
            </a:fld>
            <a:endParaRPr lang="en-US" dirty="0"/>
          </a:p>
        </p:txBody>
      </p:sp>
    </p:spTree>
    <p:extLst>
      <p:ext uri="{BB962C8B-B14F-4D97-AF65-F5344CB8AC3E}">
        <p14:creationId xmlns:p14="http://schemas.microsoft.com/office/powerpoint/2010/main" val="3489618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dirty="0" smtClean="0"/>
              <a:t>Data Analysis</a:t>
            </a:r>
          </a:p>
          <a:p>
            <a:pPr marL="612648" lvl="2" indent="-283464">
              <a:spcBef>
                <a:spcPts val="600"/>
              </a:spcBef>
              <a:buSzPct val="80000"/>
              <a:buFont typeface="Wingdings 2"/>
              <a:buChar char=""/>
            </a:pPr>
            <a:r>
              <a:rPr lang="en-US" dirty="0" smtClean="0"/>
              <a:t>Limits </a:t>
            </a:r>
            <a:r>
              <a:rPr lang="en-US" dirty="0"/>
              <a:t>of detection (LOD): Calculated as three times the standard deviation of the field blanks, with values &lt; LOD assigned value of ½ LOD</a:t>
            </a:r>
          </a:p>
          <a:p>
            <a:pPr marL="612648" lvl="2" indent="-283464">
              <a:spcBef>
                <a:spcPts val="600"/>
              </a:spcBef>
              <a:buSzPct val="80000"/>
              <a:buFont typeface="Wingdings 2"/>
              <a:buChar char=""/>
            </a:pPr>
            <a:r>
              <a:rPr lang="en-US" dirty="0"/>
              <a:t>Log-normally distributed, so statistical analysis utilized the natural log-transformed </a:t>
            </a:r>
            <a:r>
              <a:rPr lang="en-US" dirty="0" smtClean="0"/>
              <a:t>data</a:t>
            </a:r>
          </a:p>
          <a:p>
            <a:pPr marL="612648" lvl="2" indent="-283464">
              <a:spcBef>
                <a:spcPts val="600"/>
              </a:spcBef>
              <a:buSzPct val="80000"/>
              <a:buFont typeface="Wingdings 2"/>
              <a:buChar char=""/>
            </a:pPr>
            <a:r>
              <a:rPr lang="en-US" dirty="0" smtClean="0"/>
              <a:t>Alpha </a:t>
            </a:r>
            <a:r>
              <a:rPr lang="en-US" dirty="0"/>
              <a:t>= </a:t>
            </a:r>
            <a:r>
              <a:rPr lang="en-US" dirty="0" smtClean="0"/>
              <a:t>0.05</a:t>
            </a:r>
          </a:p>
          <a:p>
            <a:pPr marL="612648" lvl="2" indent="-283464">
              <a:spcBef>
                <a:spcPts val="600"/>
              </a:spcBef>
              <a:buSzPct val="80000"/>
              <a:buFont typeface="Wingdings 2"/>
              <a:buChar char=""/>
            </a:pPr>
            <a:r>
              <a:rPr lang="en-US" dirty="0"/>
              <a:t>Univariate descriptive statistics, Spearman and Pearson correlations, scatterplots, simple linear regression, paired t-tests, and exploratory factor analysis</a:t>
            </a:r>
          </a:p>
          <a:p>
            <a:pPr marL="612648" lvl="2" indent="-283464">
              <a:spcBef>
                <a:spcPts val="600"/>
              </a:spcBef>
              <a:buSzPct val="80000"/>
              <a:buFont typeface="Wingdings 2"/>
              <a:buChar char=""/>
            </a:pPr>
            <a:endParaRPr lang="en-US" sz="2000" dirty="0"/>
          </a:p>
          <a:p>
            <a:pPr marL="612648" lvl="2" indent="-283464">
              <a:spcBef>
                <a:spcPts val="600"/>
              </a:spcBef>
              <a:buSzPct val="80000"/>
              <a:buFont typeface="Wingdings 2"/>
              <a:buChar char=""/>
            </a:pPr>
            <a:endParaRPr lang="en-US" sz="2000" dirty="0" smtClean="0"/>
          </a:p>
          <a:p>
            <a:pPr marL="612648" lvl="2" indent="-283464">
              <a:spcBef>
                <a:spcPts val="600"/>
              </a:spcBef>
              <a:buSzPct val="80000"/>
              <a:buFont typeface="Wingdings 2"/>
              <a:buChar char=""/>
            </a:pPr>
            <a:endParaRPr lang="en-US" sz="2000"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13</a:t>
            </a:fld>
            <a:endParaRPr lang="en-US" dirty="0"/>
          </a:p>
        </p:txBody>
      </p:sp>
    </p:spTree>
    <p:extLst>
      <p:ext uri="{BB962C8B-B14F-4D97-AF65-F5344CB8AC3E}">
        <p14:creationId xmlns:p14="http://schemas.microsoft.com/office/powerpoint/2010/main" val="2826730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Conclusions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84582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 y="3518356"/>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6" name="TextBox 5"/>
          <p:cNvSpPr txBox="1"/>
          <p:nvPr/>
        </p:nvSpPr>
        <p:spPr>
          <a:xfrm>
            <a:off x="2057400" y="3531293"/>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7" name="TextBox 6"/>
          <p:cNvSpPr txBox="1"/>
          <p:nvPr/>
        </p:nvSpPr>
        <p:spPr>
          <a:xfrm>
            <a:off x="541763" y="42672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8" name="TextBox 7"/>
          <p:cNvSpPr txBox="1"/>
          <p:nvPr/>
        </p:nvSpPr>
        <p:spPr>
          <a:xfrm>
            <a:off x="2087137" y="4272776"/>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9" name="TextBox 8"/>
          <p:cNvSpPr txBox="1"/>
          <p:nvPr/>
        </p:nvSpPr>
        <p:spPr>
          <a:xfrm>
            <a:off x="4191000" y="5514132"/>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0" name="TextBox 9"/>
          <p:cNvSpPr txBox="1"/>
          <p:nvPr/>
        </p:nvSpPr>
        <p:spPr>
          <a:xfrm>
            <a:off x="2087137" y="5036488"/>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1" name="TextBox 10"/>
          <p:cNvSpPr txBox="1"/>
          <p:nvPr/>
        </p:nvSpPr>
        <p:spPr>
          <a:xfrm>
            <a:off x="551984" y="5334000"/>
            <a:ext cx="895815" cy="4572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2" name="TextBox 11"/>
          <p:cNvSpPr txBox="1"/>
          <p:nvPr/>
        </p:nvSpPr>
        <p:spPr>
          <a:xfrm>
            <a:off x="1905929" y="5334000"/>
            <a:ext cx="895815" cy="4572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3" name="TextBox 12"/>
          <p:cNvSpPr txBox="1"/>
          <p:nvPr/>
        </p:nvSpPr>
        <p:spPr>
          <a:xfrm>
            <a:off x="567782" y="5036488"/>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4" name="TextBox 13"/>
          <p:cNvSpPr txBox="1"/>
          <p:nvPr/>
        </p:nvSpPr>
        <p:spPr>
          <a:xfrm>
            <a:off x="6781800" y="5514132"/>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3" name="Slide Number Placeholder 2"/>
          <p:cNvSpPr>
            <a:spLocks noGrp="1"/>
          </p:cNvSpPr>
          <p:nvPr>
            <p:ph type="sldNum" sz="quarter" idx="12"/>
          </p:nvPr>
        </p:nvSpPr>
        <p:spPr/>
        <p:txBody>
          <a:bodyPr/>
          <a:lstStyle/>
          <a:p>
            <a:fld id="{4AB0FFC2-D191-44B3-9D75-86D1A88C67A7}" type="slidenum">
              <a:rPr lang="en-US" smtClean="0"/>
              <a:t>14</a:t>
            </a:fld>
            <a:endParaRPr lang="en-US" dirty="0"/>
          </a:p>
        </p:txBody>
      </p:sp>
    </p:spTree>
    <p:extLst>
      <p:ext uri="{BB962C8B-B14F-4D97-AF65-F5344CB8AC3E}">
        <p14:creationId xmlns:p14="http://schemas.microsoft.com/office/powerpoint/2010/main" val="204771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Results and Conclusions</a:t>
            </a:r>
            <a:endParaRPr lang="en-US" dirty="0"/>
          </a:p>
        </p:txBody>
      </p:sp>
      <p:sp>
        <p:nvSpPr>
          <p:cNvPr id="7" name="Content Placeholder 6"/>
          <p:cNvSpPr>
            <a:spLocks noGrp="1"/>
          </p:cNvSpPr>
          <p:nvPr>
            <p:ph sz="half" idx="2"/>
          </p:nvPr>
        </p:nvSpPr>
        <p:spPr/>
        <p:txBody>
          <a:bodyPr>
            <a:normAutofit fontScale="92500" lnSpcReduction="20000"/>
          </a:bodyPr>
          <a:lstStyle/>
          <a:p>
            <a:r>
              <a:rPr lang="en-US" sz="2400" dirty="0" smtClean="0"/>
              <a:t>Personal cloud effect:</a:t>
            </a:r>
          </a:p>
          <a:p>
            <a:pPr lvl="1"/>
            <a:r>
              <a:rPr lang="en-US" sz="1800" dirty="0"/>
              <a:t>Affects personal inhalation exposure</a:t>
            </a:r>
          </a:p>
          <a:p>
            <a:pPr lvl="1"/>
            <a:r>
              <a:rPr lang="en-US" sz="1800" dirty="0"/>
              <a:t>Influenced by individual activity patterns, e.g. resuspension of </a:t>
            </a:r>
            <a:r>
              <a:rPr lang="en-US" sz="1800" dirty="0" smtClean="0"/>
              <a:t>dust</a:t>
            </a:r>
          </a:p>
          <a:p>
            <a:pPr lvl="1"/>
            <a:r>
              <a:rPr lang="en-US" sz="1800" dirty="0"/>
              <a:t>As </a:t>
            </a:r>
            <a:r>
              <a:rPr lang="en-US" sz="1800" dirty="0" smtClean="0"/>
              <a:t>ɸ (the </a:t>
            </a:r>
            <a:r>
              <a:rPr lang="en-US" sz="1800" dirty="0"/>
              <a:t>theoretical fraction on </a:t>
            </a:r>
            <a:r>
              <a:rPr lang="en-US" sz="1800" dirty="0" smtClean="0"/>
              <a:t>particulate) increases</a:t>
            </a:r>
            <a:r>
              <a:rPr lang="en-US" sz="1800" dirty="0"/>
              <a:t>, the ratio of personal to room air increases</a:t>
            </a:r>
            <a:r>
              <a:rPr lang="en-US" sz="1800" dirty="0" smtClean="0"/>
              <a:t>.</a:t>
            </a:r>
          </a:p>
          <a:p>
            <a:pPr lvl="1"/>
            <a:r>
              <a:rPr lang="en-US" sz="1800" dirty="0"/>
              <a:t>Increased differences between personal air and room air as the degree of bromination increases are consistent with a personal cloud effect. The degree of bromination corresponds with a greater likelihood of partitioning to particulate, and resuspension by human activity.</a:t>
            </a:r>
          </a:p>
          <a:p>
            <a:pPr lvl="1"/>
            <a:endParaRPr lang="en-US" sz="1800" dirty="0" smtClean="0"/>
          </a:p>
          <a:p>
            <a:pPr lvl="1"/>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4950873"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rot="16200000">
            <a:off x="952499" y="4000500"/>
            <a:ext cx="1066800" cy="3810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0" name="TextBox 9"/>
          <p:cNvSpPr txBox="1"/>
          <p:nvPr/>
        </p:nvSpPr>
        <p:spPr>
          <a:xfrm rot="16200000">
            <a:off x="3714750" y="3409950"/>
            <a:ext cx="800100" cy="3048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1" name="TextBox 10"/>
          <p:cNvSpPr txBox="1"/>
          <p:nvPr/>
        </p:nvSpPr>
        <p:spPr>
          <a:xfrm rot="16200000">
            <a:off x="4248150" y="2838450"/>
            <a:ext cx="647700" cy="3048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2" name="TextBox 11"/>
          <p:cNvSpPr txBox="1"/>
          <p:nvPr/>
        </p:nvSpPr>
        <p:spPr>
          <a:xfrm rot="16200000">
            <a:off x="4400550" y="1885950"/>
            <a:ext cx="800100" cy="30480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2" name="Slide Number Placeholder 1"/>
          <p:cNvSpPr>
            <a:spLocks noGrp="1"/>
          </p:cNvSpPr>
          <p:nvPr>
            <p:ph type="sldNum" sz="quarter" idx="12"/>
          </p:nvPr>
        </p:nvSpPr>
        <p:spPr/>
        <p:txBody>
          <a:bodyPr/>
          <a:lstStyle/>
          <a:p>
            <a:fld id="{4AB0FFC2-D191-44B3-9D75-86D1A88C67A7}" type="slidenum">
              <a:rPr lang="en-US" smtClean="0"/>
              <a:t>15</a:t>
            </a:fld>
            <a:endParaRPr lang="en-US" dirty="0"/>
          </a:p>
        </p:txBody>
      </p:sp>
    </p:spTree>
    <p:extLst>
      <p:ext uri="{BB962C8B-B14F-4D97-AF65-F5344CB8AC3E}">
        <p14:creationId xmlns:p14="http://schemas.microsoft.com/office/powerpoint/2010/main" val="1170109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Conclusions</a:t>
            </a:r>
            <a:endParaRPr lang="en-US" dirty="0"/>
          </a:p>
        </p:txBody>
      </p:sp>
      <p:sp>
        <p:nvSpPr>
          <p:cNvPr id="3" name="Content Placeholder 2"/>
          <p:cNvSpPr>
            <a:spLocks noGrp="1"/>
          </p:cNvSpPr>
          <p:nvPr>
            <p:ph idx="1"/>
          </p:nvPr>
        </p:nvSpPr>
        <p:spPr/>
        <p:txBody>
          <a:bodyPr>
            <a:normAutofit/>
          </a:bodyPr>
          <a:lstStyle/>
          <a:p>
            <a:r>
              <a:rPr lang="en-US" dirty="0" smtClean="0"/>
              <a:t>No </a:t>
            </a:r>
            <a:r>
              <a:rPr lang="en-US" dirty="0"/>
              <a:t>statistically significant associations were found between PBDE concentrations in indoor air and the home characteristics mentioned earlier (furniture, electronics, cleaning habits, etc.). These results were consistent with those from other studies.</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16</a:t>
            </a:fld>
            <a:endParaRPr lang="en-US" dirty="0"/>
          </a:p>
        </p:txBody>
      </p:sp>
    </p:spTree>
    <p:extLst>
      <p:ext uri="{BB962C8B-B14F-4D97-AF65-F5344CB8AC3E}">
        <p14:creationId xmlns:p14="http://schemas.microsoft.com/office/powerpoint/2010/main" val="2920433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Conclusions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295399"/>
            <a:ext cx="8100420" cy="525780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429000" y="31242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7" name="TextBox 6"/>
          <p:cNvSpPr txBox="1"/>
          <p:nvPr/>
        </p:nvSpPr>
        <p:spPr>
          <a:xfrm>
            <a:off x="5029200" y="3165247"/>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8" name="TextBox 7"/>
          <p:cNvSpPr txBox="1"/>
          <p:nvPr/>
        </p:nvSpPr>
        <p:spPr>
          <a:xfrm>
            <a:off x="6629400" y="31598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9" name="TextBox 8"/>
          <p:cNvSpPr txBox="1"/>
          <p:nvPr/>
        </p:nvSpPr>
        <p:spPr>
          <a:xfrm>
            <a:off x="8229600" y="3154353"/>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0" name="TextBox 9"/>
          <p:cNvSpPr txBox="1"/>
          <p:nvPr/>
        </p:nvSpPr>
        <p:spPr>
          <a:xfrm>
            <a:off x="3505200" y="41148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1" name="TextBox 10"/>
          <p:cNvSpPr txBox="1"/>
          <p:nvPr/>
        </p:nvSpPr>
        <p:spPr>
          <a:xfrm>
            <a:off x="5029200" y="41148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2" name="TextBox 11"/>
          <p:cNvSpPr txBox="1"/>
          <p:nvPr/>
        </p:nvSpPr>
        <p:spPr>
          <a:xfrm>
            <a:off x="6577012" y="41148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13" name="TextBox 12"/>
          <p:cNvSpPr txBox="1"/>
          <p:nvPr/>
        </p:nvSpPr>
        <p:spPr>
          <a:xfrm>
            <a:off x="8205787" y="4114800"/>
            <a:ext cx="533400" cy="21544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800" dirty="0">
              <a:ln>
                <a:solidFill>
                  <a:srgbClr val="FFFF00"/>
                </a:solidFill>
              </a:ln>
              <a:noFill/>
            </a:endParaRPr>
          </a:p>
        </p:txBody>
      </p:sp>
      <p:sp>
        <p:nvSpPr>
          <p:cNvPr id="3" name="Slide Number Placeholder 2"/>
          <p:cNvSpPr>
            <a:spLocks noGrp="1"/>
          </p:cNvSpPr>
          <p:nvPr>
            <p:ph type="sldNum" sz="quarter" idx="12"/>
          </p:nvPr>
        </p:nvSpPr>
        <p:spPr/>
        <p:txBody>
          <a:bodyPr/>
          <a:lstStyle/>
          <a:p>
            <a:fld id="{4AB0FFC2-D191-44B3-9D75-86D1A88C67A7}" type="slidenum">
              <a:rPr lang="en-US" smtClean="0"/>
              <a:t>17</a:t>
            </a:fld>
            <a:endParaRPr lang="en-US" dirty="0"/>
          </a:p>
        </p:txBody>
      </p:sp>
    </p:spTree>
    <p:extLst>
      <p:ext uri="{BB962C8B-B14F-4D97-AF65-F5344CB8AC3E}">
        <p14:creationId xmlns:p14="http://schemas.microsoft.com/office/powerpoint/2010/main" val="2620635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of Study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Obtained a better estimate of personal exposure to PBDEs through the use of personal, portable air sampling </a:t>
            </a:r>
            <a:r>
              <a:rPr lang="en-US" dirty="0" smtClean="0"/>
              <a:t>method</a:t>
            </a:r>
          </a:p>
          <a:p>
            <a:r>
              <a:rPr lang="en-US" dirty="0"/>
              <a:t>Sampling methods were noninvasive and relatively </a:t>
            </a:r>
            <a:r>
              <a:rPr lang="en-US" dirty="0" smtClean="0"/>
              <a:t>convenient.</a:t>
            </a:r>
          </a:p>
          <a:p>
            <a:pPr lvl="1"/>
            <a:r>
              <a:rPr lang="en-US" dirty="0" smtClean="0"/>
              <a:t>It may have been somewhat inconvenient to have to remove </a:t>
            </a:r>
            <a:r>
              <a:rPr lang="en-US" dirty="0"/>
              <a:t>the air pump if the person left the house during the evening </a:t>
            </a:r>
            <a:r>
              <a:rPr lang="en-US" dirty="0" smtClean="0"/>
              <a:t>as well as </a:t>
            </a:r>
            <a:r>
              <a:rPr lang="en-US" dirty="0"/>
              <a:t>using it at </a:t>
            </a:r>
            <a:r>
              <a:rPr lang="en-US" dirty="0" smtClean="0"/>
              <a:t>night. </a:t>
            </a:r>
          </a:p>
          <a:p>
            <a:pPr lvl="1"/>
            <a:r>
              <a:rPr lang="en-US" dirty="0" smtClean="0"/>
              <a:t>However</a:t>
            </a:r>
            <a:r>
              <a:rPr lang="en-US" dirty="0"/>
              <a:t>, since they used willing participants, they may have been more likely to adhere to the expectations required of them.</a:t>
            </a:r>
          </a:p>
          <a:p>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18</a:t>
            </a:fld>
            <a:endParaRPr lang="en-US" dirty="0"/>
          </a:p>
        </p:txBody>
      </p:sp>
    </p:spTree>
    <p:extLst>
      <p:ext uri="{BB962C8B-B14F-4D97-AF65-F5344CB8AC3E}">
        <p14:creationId xmlns:p14="http://schemas.microsoft.com/office/powerpoint/2010/main" val="1221386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the authors:</a:t>
            </a:r>
          </a:p>
          <a:p>
            <a:pPr lvl="1"/>
            <a:r>
              <a:rPr lang="en-US" dirty="0"/>
              <a:t>E</a:t>
            </a:r>
            <a:r>
              <a:rPr lang="en-US" dirty="0" smtClean="0"/>
              <a:t>stimates </a:t>
            </a:r>
            <a:r>
              <a:rPr lang="en-US" dirty="0"/>
              <a:t>of inhalation exposure may be low because contributions of outdoor </a:t>
            </a:r>
            <a:r>
              <a:rPr lang="en-US" dirty="0" smtClean="0"/>
              <a:t>and workplace </a:t>
            </a:r>
            <a:r>
              <a:rPr lang="en-US" dirty="0"/>
              <a:t>exposure were not </a:t>
            </a:r>
            <a:r>
              <a:rPr lang="en-US" dirty="0" smtClean="0"/>
              <a:t>included</a:t>
            </a:r>
            <a:endParaRPr lang="en-US" dirty="0"/>
          </a:p>
          <a:p>
            <a:pPr lvl="1"/>
            <a:r>
              <a:rPr lang="en-US" dirty="0" smtClean="0"/>
              <a:t>Difficulty of direct measurement of </a:t>
            </a:r>
            <a:r>
              <a:rPr lang="en-US" dirty="0"/>
              <a:t>dust </a:t>
            </a:r>
            <a:r>
              <a:rPr lang="en-US" dirty="0" smtClean="0"/>
              <a:t>ingestion and uncertainty surrounding </a:t>
            </a:r>
            <a:r>
              <a:rPr lang="en-US" dirty="0"/>
              <a:t>dust ingestion </a:t>
            </a:r>
            <a:r>
              <a:rPr lang="en-US" dirty="0" smtClean="0"/>
              <a:t>rates</a:t>
            </a:r>
          </a:p>
          <a:p>
            <a:pPr lvl="2"/>
            <a:r>
              <a:rPr lang="en-US" dirty="0" smtClean="0"/>
              <a:t>Estimates </a:t>
            </a:r>
            <a:r>
              <a:rPr lang="en-US" dirty="0"/>
              <a:t>of the contribution of inhalation and dust ingestion to total PBDE exposure are </a:t>
            </a:r>
            <a:r>
              <a:rPr lang="en-US" dirty="0" smtClean="0"/>
              <a:t>limited</a:t>
            </a:r>
          </a:p>
          <a:p>
            <a:pPr lvl="1"/>
            <a:r>
              <a:rPr lang="en-US" dirty="0"/>
              <a:t>Without knowledge of body burdens of PBDEs for participants in this study, the most important route of PBDE exposure could not be empirically determined.</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19</a:t>
            </a:fld>
            <a:endParaRPr lang="en-US" dirty="0"/>
          </a:p>
        </p:txBody>
      </p:sp>
    </p:spTree>
    <p:extLst>
      <p:ext uri="{BB962C8B-B14F-4D97-AF65-F5344CB8AC3E}">
        <p14:creationId xmlns:p14="http://schemas.microsoft.com/office/powerpoint/2010/main" val="4198117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Background</a:t>
            </a:r>
          </a:p>
          <a:p>
            <a:pPr lvl="1"/>
            <a:r>
              <a:rPr lang="en-US" dirty="0" smtClean="0"/>
              <a:t>Structure, commercial uses, exposure pathways and previous studies</a:t>
            </a:r>
          </a:p>
          <a:p>
            <a:r>
              <a:rPr lang="en-US" dirty="0" smtClean="0"/>
              <a:t>Study Objectives</a:t>
            </a:r>
          </a:p>
          <a:p>
            <a:r>
              <a:rPr lang="en-US" dirty="0" smtClean="0"/>
              <a:t>Methods</a:t>
            </a:r>
          </a:p>
          <a:p>
            <a:pPr lvl="1"/>
            <a:r>
              <a:rPr lang="en-US" dirty="0" smtClean="0"/>
              <a:t>Area and personal air sampling, laboratory analysis, survey of home characteristics and data analysis</a:t>
            </a:r>
          </a:p>
          <a:p>
            <a:r>
              <a:rPr lang="en-US" dirty="0" smtClean="0"/>
              <a:t>Results and Conclusions</a:t>
            </a:r>
          </a:p>
          <a:p>
            <a:r>
              <a:rPr lang="en-US" dirty="0" smtClean="0"/>
              <a:t>Strengths</a:t>
            </a:r>
          </a:p>
          <a:p>
            <a:r>
              <a:rPr lang="en-US" dirty="0" smtClean="0"/>
              <a:t>Limitations</a:t>
            </a:r>
          </a:p>
          <a:p>
            <a:r>
              <a:rPr lang="en-US" dirty="0" smtClean="0"/>
              <a:t>References</a:t>
            </a:r>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2</a:t>
            </a:fld>
            <a:endParaRPr lang="en-US" dirty="0"/>
          </a:p>
        </p:txBody>
      </p:sp>
    </p:spTree>
    <p:extLst>
      <p:ext uri="{BB962C8B-B14F-4D97-AF65-F5344CB8AC3E}">
        <p14:creationId xmlns:p14="http://schemas.microsoft.com/office/powerpoint/2010/main" val="2436698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Study</a:t>
            </a:r>
            <a:endParaRPr lang="en-US" dirty="0"/>
          </a:p>
        </p:txBody>
      </p:sp>
      <p:sp>
        <p:nvSpPr>
          <p:cNvPr id="3" name="Content Placeholder 2"/>
          <p:cNvSpPr>
            <a:spLocks noGrp="1"/>
          </p:cNvSpPr>
          <p:nvPr>
            <p:ph idx="1"/>
          </p:nvPr>
        </p:nvSpPr>
        <p:spPr/>
        <p:txBody>
          <a:bodyPr/>
          <a:lstStyle/>
          <a:p>
            <a:r>
              <a:rPr lang="en-US" dirty="0" smtClean="0"/>
              <a:t>My thoughts:</a:t>
            </a:r>
          </a:p>
          <a:p>
            <a:pPr lvl="1"/>
            <a:r>
              <a:rPr lang="en-US" dirty="0" smtClean="0"/>
              <a:t>Estimated </a:t>
            </a:r>
            <a:r>
              <a:rPr lang="en-US" dirty="0"/>
              <a:t>that people spend 90% of their time indoors and 10% </a:t>
            </a:r>
            <a:r>
              <a:rPr lang="en-US" dirty="0" smtClean="0"/>
              <a:t>outdoors.</a:t>
            </a:r>
          </a:p>
          <a:p>
            <a:pPr lvl="2"/>
            <a:r>
              <a:rPr lang="en-US" dirty="0"/>
              <a:t>W</a:t>
            </a:r>
            <a:r>
              <a:rPr lang="en-US" dirty="0" smtClean="0"/>
              <a:t>orking </a:t>
            </a:r>
            <a:r>
              <a:rPr lang="en-US" dirty="0"/>
              <a:t>adults do not spend 90% of their time indoors at home. Although this study was an important step in characterizing PBDE exposure at home and in the United States, including other microenvironments would give a more complete picture of PBDE exposure.</a:t>
            </a:r>
          </a:p>
          <a:p>
            <a:pPr lvl="1"/>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20</a:t>
            </a:fld>
            <a:endParaRPr lang="en-US" dirty="0"/>
          </a:p>
        </p:txBody>
      </p:sp>
    </p:spTree>
    <p:extLst>
      <p:ext uri="{BB962C8B-B14F-4D97-AF65-F5344CB8AC3E}">
        <p14:creationId xmlns:p14="http://schemas.microsoft.com/office/powerpoint/2010/main" val="1719031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Study</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dirty="0"/>
              <a:t>The sample used was nonrandom. There may be an important difference between those that chose to participate in the study and those that did not, which may </a:t>
            </a:r>
            <a:r>
              <a:rPr lang="en-US" dirty="0" smtClean="0"/>
              <a:t>have affected </a:t>
            </a:r>
            <a:r>
              <a:rPr lang="en-US" dirty="0"/>
              <a:t>the results</a:t>
            </a:r>
            <a:r>
              <a:rPr lang="en-US" dirty="0" smtClean="0"/>
              <a:t>.</a:t>
            </a:r>
          </a:p>
          <a:p>
            <a:pPr marL="365760" lvl="1" indent="-283464">
              <a:spcBef>
                <a:spcPts val="600"/>
              </a:spcBef>
              <a:buSzPct val="80000"/>
              <a:buFont typeface="Wingdings 2"/>
              <a:buChar char=""/>
            </a:pPr>
            <a:r>
              <a:rPr lang="en-US" dirty="0"/>
              <a:t>Values &lt; LOD were given a value of ½ LOD. </a:t>
            </a:r>
            <a:r>
              <a:rPr lang="en-US" dirty="0" smtClean="0"/>
              <a:t> A </a:t>
            </a:r>
            <a:r>
              <a:rPr lang="en-US" dirty="0"/>
              <a:t>better approach would have been to impute these values using software. </a:t>
            </a:r>
            <a:endParaRPr lang="en-US" dirty="0" smtClean="0"/>
          </a:p>
          <a:p>
            <a:pPr marL="365760" lvl="1" indent="-283464">
              <a:spcBef>
                <a:spcPts val="600"/>
              </a:spcBef>
              <a:buSzPct val="80000"/>
              <a:buFont typeface="Wingdings 2"/>
              <a:buChar char=""/>
            </a:pPr>
            <a:r>
              <a:rPr lang="en-US" dirty="0"/>
              <a:t>Future studies could also include comparisons of indoor residential PBDE exposure between urban, suburban and rural areas.</a:t>
            </a:r>
          </a:p>
          <a:p>
            <a:pPr marL="365760" lvl="1" indent="-283464">
              <a:spcBef>
                <a:spcPts val="600"/>
              </a:spcBef>
              <a:buSzPct val="80000"/>
              <a:buFont typeface="Wingdings 2"/>
              <a:buChar char=""/>
            </a:pPr>
            <a:endParaRPr lang="en-US" dirty="0"/>
          </a:p>
          <a:p>
            <a:pPr marL="365760" lvl="1" indent="-283464">
              <a:spcBef>
                <a:spcPts val="600"/>
              </a:spcBef>
              <a:buSzPct val="80000"/>
              <a:buFont typeface="Wingdings 2"/>
              <a:buChar char=""/>
            </a:pPr>
            <a:endParaRPr lang="en-US" dirty="0" smtClean="0"/>
          </a:p>
          <a:p>
            <a:pPr marL="365760" lvl="1" indent="-283464">
              <a:spcBef>
                <a:spcPts val="600"/>
              </a:spcBef>
              <a:buSzPct val="80000"/>
              <a:buFont typeface="Wingdings 2"/>
              <a:buChar char=""/>
            </a:pPr>
            <a:endParaRPr lang="en-US" sz="2400"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21</a:t>
            </a:fld>
            <a:endParaRPr lang="en-US" dirty="0"/>
          </a:p>
        </p:txBody>
      </p:sp>
    </p:spTree>
    <p:extLst>
      <p:ext uri="{BB962C8B-B14F-4D97-AF65-F5344CB8AC3E}">
        <p14:creationId xmlns:p14="http://schemas.microsoft.com/office/powerpoint/2010/main" val="3324408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82296" indent="0">
              <a:buNone/>
            </a:pPr>
            <a:r>
              <a:rPr lang="en-US" sz="2800" dirty="0" smtClean="0"/>
              <a:t>Allen, J. G., McClean, M. D. Stapleton, H. M., Nelson, J. W., </a:t>
            </a:r>
            <a:r>
              <a:rPr lang="en-US" sz="2800" dirty="0"/>
              <a:t>&amp;</a:t>
            </a:r>
            <a:r>
              <a:rPr lang="en-US" sz="2800" dirty="0" smtClean="0"/>
              <a:t> Webster, T. F. (2007). Personal Exposure to Polybrominated Diphenyl Ethers (PBDEs) in Residential Indoor Air. </a:t>
            </a:r>
            <a:r>
              <a:rPr lang="en-US" sz="2800" i="1" dirty="0" smtClean="0"/>
              <a:t>Environ. Sci. Technol.</a:t>
            </a:r>
            <a:r>
              <a:rPr lang="en-US" sz="2800" dirty="0" smtClean="0"/>
              <a:t>, </a:t>
            </a:r>
            <a:r>
              <a:rPr lang="en-US" sz="2800" i="1" dirty="0" smtClean="0"/>
              <a:t>41</a:t>
            </a:r>
            <a:r>
              <a:rPr lang="en-US" sz="2800" dirty="0" smtClean="0"/>
              <a:t>, 4574-4579.</a:t>
            </a:r>
            <a:endParaRPr lang="en-US" sz="2800" dirty="0"/>
          </a:p>
        </p:txBody>
      </p:sp>
      <p:sp>
        <p:nvSpPr>
          <p:cNvPr id="4" name="Slide Number Placeholder 3"/>
          <p:cNvSpPr>
            <a:spLocks noGrp="1"/>
          </p:cNvSpPr>
          <p:nvPr>
            <p:ph type="sldNum" sz="quarter" idx="12"/>
          </p:nvPr>
        </p:nvSpPr>
        <p:spPr/>
        <p:txBody>
          <a:bodyPr/>
          <a:lstStyle/>
          <a:p>
            <a:fld id="{4AB0FFC2-D191-44B3-9D75-86D1A88C67A7}" type="slidenum">
              <a:rPr lang="en-US" smtClean="0"/>
              <a:t>22</a:t>
            </a:fld>
            <a:endParaRPr lang="en-US" dirty="0"/>
          </a:p>
        </p:txBody>
      </p:sp>
    </p:spTree>
    <p:extLst>
      <p:ext uri="{BB962C8B-B14F-4D97-AF65-F5344CB8AC3E}">
        <p14:creationId xmlns:p14="http://schemas.microsoft.com/office/powerpoint/2010/main" val="410096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Background: Polybrominated </a:t>
            </a:r>
            <a:r>
              <a:rPr lang="en-US" dirty="0">
                <a:effectLst/>
              </a:rPr>
              <a:t>Diphenyl Ethers (PBDEs)</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00200" y="1637666"/>
            <a:ext cx="4794454" cy="2477134"/>
          </a:xfrm>
          <a:ln>
            <a:solidFill>
              <a:schemeClr val="tx1"/>
            </a:solidFill>
          </a:ln>
        </p:spPr>
      </p:pic>
      <p:sp>
        <p:nvSpPr>
          <p:cNvPr id="5" name="Content Placeholder 4"/>
          <p:cNvSpPr>
            <a:spLocks noGrp="1"/>
          </p:cNvSpPr>
          <p:nvPr>
            <p:ph sz="half" idx="2"/>
          </p:nvPr>
        </p:nvSpPr>
        <p:spPr>
          <a:xfrm>
            <a:off x="1447800" y="4419600"/>
            <a:ext cx="6705600" cy="1981200"/>
          </a:xfrm>
        </p:spPr>
        <p:txBody>
          <a:bodyPr>
            <a:normAutofit fontScale="92500"/>
          </a:bodyPr>
          <a:lstStyle/>
          <a:p>
            <a:r>
              <a:rPr lang="en-US" dirty="0" smtClean="0"/>
              <a:t>Hydrophobic</a:t>
            </a:r>
          </a:p>
          <a:p>
            <a:r>
              <a:rPr lang="en-US" dirty="0"/>
              <a:t>P</a:t>
            </a:r>
            <a:r>
              <a:rPr lang="en-US" dirty="0" smtClean="0"/>
              <a:t>ersistent </a:t>
            </a:r>
            <a:r>
              <a:rPr lang="en-US" dirty="0"/>
              <a:t>in the </a:t>
            </a:r>
            <a:r>
              <a:rPr lang="en-US" dirty="0" smtClean="0"/>
              <a:t>environment</a:t>
            </a:r>
          </a:p>
          <a:p>
            <a:r>
              <a:rPr lang="en-US" dirty="0"/>
              <a:t>B</a:t>
            </a:r>
            <a:r>
              <a:rPr lang="en-US" dirty="0" smtClean="0"/>
              <a:t>ioaccumulate </a:t>
            </a:r>
            <a:r>
              <a:rPr lang="en-US" dirty="0"/>
              <a:t>in humans and </a:t>
            </a:r>
            <a:r>
              <a:rPr lang="en-US" dirty="0" smtClean="0"/>
              <a:t>biota</a:t>
            </a:r>
          </a:p>
          <a:p>
            <a:pPr lvl="0"/>
            <a:r>
              <a:rPr lang="en-US" dirty="0"/>
              <a:t>Used as fire retardants in consumer products</a:t>
            </a:r>
          </a:p>
          <a:p>
            <a:endParaRPr lang="en-US" dirty="0"/>
          </a:p>
        </p:txBody>
      </p:sp>
      <p:sp>
        <p:nvSpPr>
          <p:cNvPr id="7" name="TextBox 6"/>
          <p:cNvSpPr txBox="1"/>
          <p:nvPr/>
        </p:nvSpPr>
        <p:spPr>
          <a:xfrm>
            <a:off x="1524000" y="4114800"/>
            <a:ext cx="3352800" cy="261610"/>
          </a:xfrm>
          <a:prstGeom prst="rect">
            <a:avLst/>
          </a:prstGeom>
          <a:noFill/>
        </p:spPr>
        <p:txBody>
          <a:bodyPr wrap="square" rtlCol="0">
            <a:spAutoFit/>
          </a:bodyPr>
          <a:lstStyle/>
          <a:p>
            <a:r>
              <a:rPr lang="en-US" sz="1100" dirty="0" smtClean="0">
                <a:solidFill>
                  <a:schemeClr val="tx1">
                    <a:lumMod val="50000"/>
                    <a:lumOff val="50000"/>
                  </a:schemeClr>
                </a:solidFill>
              </a:rPr>
              <a:t>http://www.inchem.org/documents/ehc/ehc/ehc162.htm</a:t>
            </a:r>
            <a:endParaRPr lang="en-US" sz="1100" dirty="0">
              <a:solidFill>
                <a:schemeClr val="tx1">
                  <a:lumMod val="50000"/>
                  <a:lumOff val="50000"/>
                </a:schemeClr>
              </a:solidFill>
            </a:endParaRPr>
          </a:p>
        </p:txBody>
      </p:sp>
      <p:sp>
        <p:nvSpPr>
          <p:cNvPr id="3" name="Slide Number Placeholder 2"/>
          <p:cNvSpPr>
            <a:spLocks noGrp="1"/>
          </p:cNvSpPr>
          <p:nvPr>
            <p:ph type="sldNum" sz="quarter" idx="12"/>
          </p:nvPr>
        </p:nvSpPr>
        <p:spPr/>
        <p:txBody>
          <a:bodyPr/>
          <a:lstStyle/>
          <a:p>
            <a:fld id="{4AB0FFC2-D191-44B3-9D75-86D1A88C67A7}" type="slidenum">
              <a:rPr lang="en-US" smtClean="0"/>
              <a:t>3</a:t>
            </a:fld>
            <a:endParaRPr lang="en-US" dirty="0"/>
          </a:p>
        </p:txBody>
      </p:sp>
    </p:spTree>
    <p:extLst>
      <p:ext uri="{BB962C8B-B14F-4D97-AF65-F5344CB8AC3E}">
        <p14:creationId xmlns:p14="http://schemas.microsoft.com/office/powerpoint/2010/main" val="2346723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Background: </a:t>
            </a:r>
            <a:r>
              <a:rPr lang="en-US" dirty="0" smtClean="0">
                <a:effectLst/>
              </a:rPr>
              <a:t>Commercial Use</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676400" y="1447800"/>
            <a:ext cx="2405626" cy="1398270"/>
          </a:xfrm>
        </p:spPr>
      </p:pic>
      <p:pic>
        <p:nvPicPr>
          <p:cNvPr id="6"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1676400" y="3200400"/>
            <a:ext cx="2438399" cy="1399822"/>
          </a:xfrm>
        </p:spPr>
      </p:pic>
      <p:pic>
        <p:nvPicPr>
          <p:cNvPr id="1028" name="Picture 4" descr="http://www.8linx.com/cnc/polyurethane_foam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3600" y="1371600"/>
            <a:ext cx="1913173" cy="161761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sinoharvest.com/pic/products/DBDPE.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800600"/>
            <a:ext cx="2819400" cy="137721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radeshow.globalsources.com/TRADESHOW/IMAGES/DUBAI-ELECTRONICS-COLLAG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3200400"/>
            <a:ext cx="3780868" cy="301742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47800" y="6248400"/>
            <a:ext cx="7057468" cy="600164"/>
          </a:xfrm>
          <a:prstGeom prst="rect">
            <a:avLst/>
          </a:prstGeom>
          <a:noFill/>
        </p:spPr>
        <p:txBody>
          <a:bodyPr wrap="square" rtlCol="0">
            <a:spAutoFit/>
          </a:bodyPr>
          <a:lstStyle/>
          <a:p>
            <a:r>
              <a:rPr lang="en-US" sz="1100" dirty="0">
                <a:solidFill>
                  <a:schemeClr val="tx1">
                    <a:lumMod val="50000"/>
                    <a:lumOff val="50000"/>
                  </a:schemeClr>
                </a:solidFill>
              </a:rPr>
              <a:t>PBDEs:  http://www.chemicalbook.com and http://www.sinoharvest .com; Products: http://www.8linx.com/cnc/polyurethane_foam.htm and http://</a:t>
            </a:r>
            <a:r>
              <a:rPr lang="en-US" sz="1100" dirty="0" smtClean="0">
                <a:solidFill>
                  <a:schemeClr val="tx1">
                    <a:lumMod val="50000"/>
                    <a:lumOff val="50000"/>
                  </a:schemeClr>
                </a:solidFill>
              </a:rPr>
              <a:t>tradeshow.globalsources.com/TRADESHOW/DUBAI-ELECTRONICS/VISITOR.HTM</a:t>
            </a:r>
            <a:endParaRPr lang="en-US" sz="1100" dirty="0">
              <a:solidFill>
                <a:schemeClr val="tx1">
                  <a:lumMod val="50000"/>
                  <a:lumOff val="50000"/>
                </a:schemeClr>
              </a:solidFill>
            </a:endParaRPr>
          </a:p>
        </p:txBody>
      </p:sp>
      <p:sp>
        <p:nvSpPr>
          <p:cNvPr id="3" name="Slide Number Placeholder 2"/>
          <p:cNvSpPr>
            <a:spLocks noGrp="1"/>
          </p:cNvSpPr>
          <p:nvPr>
            <p:ph type="sldNum" sz="quarter" idx="12"/>
          </p:nvPr>
        </p:nvSpPr>
        <p:spPr/>
        <p:txBody>
          <a:bodyPr/>
          <a:lstStyle/>
          <a:p>
            <a:fld id="{4AB0FFC2-D191-44B3-9D75-86D1A88C67A7}" type="slidenum">
              <a:rPr lang="en-US" smtClean="0"/>
              <a:t>4</a:t>
            </a:fld>
            <a:endParaRPr lang="en-US" dirty="0"/>
          </a:p>
        </p:txBody>
      </p:sp>
    </p:spTree>
    <p:extLst>
      <p:ext uri="{BB962C8B-B14F-4D97-AF65-F5344CB8AC3E}">
        <p14:creationId xmlns:p14="http://schemas.microsoft.com/office/powerpoint/2010/main" val="3628220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PBDE Exposure Pathways and Possible Effects</a:t>
            </a:r>
            <a:endParaRPr lang="en-US" dirty="0"/>
          </a:p>
        </p:txBody>
      </p:sp>
      <p:sp>
        <p:nvSpPr>
          <p:cNvPr id="3" name="Content Placeholder 2"/>
          <p:cNvSpPr>
            <a:spLocks noGrp="1"/>
          </p:cNvSpPr>
          <p:nvPr>
            <p:ph idx="1"/>
          </p:nvPr>
        </p:nvSpPr>
        <p:spPr/>
        <p:txBody>
          <a:bodyPr/>
          <a:lstStyle/>
          <a:p>
            <a:pPr lvl="0"/>
            <a:r>
              <a:rPr lang="en-US" dirty="0" smtClean="0"/>
              <a:t>Possible </a:t>
            </a:r>
            <a:r>
              <a:rPr lang="en-US" dirty="0"/>
              <a:t>routes of </a:t>
            </a:r>
            <a:r>
              <a:rPr lang="en-US" dirty="0" smtClean="0"/>
              <a:t>exposure</a:t>
            </a:r>
          </a:p>
          <a:p>
            <a:pPr lvl="1"/>
            <a:r>
              <a:rPr lang="en-US" dirty="0" smtClean="0"/>
              <a:t>Inhalation, dust ingestion and dermal absorption</a:t>
            </a:r>
            <a:endParaRPr lang="en-US" dirty="0"/>
          </a:p>
          <a:p>
            <a:pPr lvl="0"/>
            <a:r>
              <a:rPr lang="en-US" dirty="0"/>
              <a:t>Possible harmful </a:t>
            </a:r>
            <a:r>
              <a:rPr lang="en-US" dirty="0" smtClean="0"/>
              <a:t>effects</a:t>
            </a:r>
          </a:p>
          <a:p>
            <a:pPr lvl="1"/>
            <a:r>
              <a:rPr lang="en-US" dirty="0" smtClean="0"/>
              <a:t>Unknown effects in humans</a:t>
            </a:r>
          </a:p>
          <a:p>
            <a:pPr lvl="1"/>
            <a:r>
              <a:rPr lang="en-US" dirty="0"/>
              <a:t>E</a:t>
            </a:r>
            <a:r>
              <a:rPr lang="en-US" dirty="0" smtClean="0"/>
              <a:t>ndocrine </a:t>
            </a:r>
            <a:r>
              <a:rPr lang="en-US" dirty="0"/>
              <a:t>disrupting and developmental neurotoxic effects in animal </a:t>
            </a:r>
            <a:r>
              <a:rPr lang="en-US" dirty="0" smtClean="0"/>
              <a:t>studies</a:t>
            </a: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5</a:t>
            </a:fld>
            <a:endParaRPr lang="en-US" dirty="0"/>
          </a:p>
        </p:txBody>
      </p:sp>
    </p:spTree>
    <p:extLst>
      <p:ext uri="{BB962C8B-B14F-4D97-AF65-F5344CB8AC3E}">
        <p14:creationId xmlns:p14="http://schemas.microsoft.com/office/powerpoint/2010/main" val="540576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Previous Studies</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dirty="0" smtClean="0"/>
              <a:t>Association </a:t>
            </a:r>
            <a:r>
              <a:rPr lang="en-US" dirty="0"/>
              <a:t>between </a:t>
            </a:r>
            <a:r>
              <a:rPr lang="en-US" dirty="0" smtClean="0"/>
              <a:t>penta-like PBDEs </a:t>
            </a:r>
            <a:r>
              <a:rPr lang="en-US" dirty="0"/>
              <a:t>in dust collected from residences of first-time mothers and PBDE concentrations in breast </a:t>
            </a:r>
            <a:r>
              <a:rPr lang="en-US" dirty="0" smtClean="0"/>
              <a:t>milk</a:t>
            </a:r>
          </a:p>
          <a:p>
            <a:pPr marL="365760" lvl="1" indent="-283464">
              <a:spcBef>
                <a:spcPts val="600"/>
              </a:spcBef>
              <a:buSzPct val="80000"/>
              <a:buFont typeface="Wingdings 2"/>
              <a:buChar char=""/>
            </a:pPr>
            <a:r>
              <a:rPr lang="en-US" dirty="0" smtClean="0"/>
              <a:t>Limitations </a:t>
            </a:r>
            <a:r>
              <a:rPr lang="en-US" dirty="0"/>
              <a:t>of </a:t>
            </a:r>
            <a:r>
              <a:rPr lang="en-US" dirty="0" smtClean="0"/>
              <a:t>previous studies:</a:t>
            </a:r>
          </a:p>
          <a:p>
            <a:pPr marL="612648" lvl="2" indent="-283464">
              <a:spcBef>
                <a:spcPts val="600"/>
              </a:spcBef>
              <a:buSzPct val="80000"/>
              <a:buFont typeface="Wingdings 2"/>
              <a:buChar char=""/>
            </a:pPr>
            <a:r>
              <a:rPr lang="en-US" sz="2200" dirty="0" smtClean="0"/>
              <a:t>Did </a:t>
            </a:r>
            <a:r>
              <a:rPr lang="en-US" sz="2200" dirty="0"/>
              <a:t>not measure concentrations of BDE 209 in homes</a:t>
            </a:r>
          </a:p>
          <a:p>
            <a:pPr marL="612648" lvl="2" indent="-283464">
              <a:spcBef>
                <a:spcPts val="600"/>
              </a:spcBef>
              <a:buSzPct val="80000"/>
              <a:buFont typeface="Wingdings 2"/>
              <a:buChar char=""/>
            </a:pPr>
            <a:r>
              <a:rPr lang="en-US" sz="2200" dirty="0"/>
              <a:t>Were not done in the United States</a:t>
            </a:r>
          </a:p>
          <a:p>
            <a:pPr marL="612648" lvl="2" indent="-283464">
              <a:spcBef>
                <a:spcPts val="600"/>
              </a:spcBef>
              <a:buSzPct val="80000"/>
              <a:buFont typeface="Wingdings 2"/>
              <a:buChar char=""/>
            </a:pPr>
            <a:r>
              <a:rPr lang="en-US" sz="2200" dirty="0"/>
              <a:t>Used passive sampling methods, which undersample particulates</a:t>
            </a:r>
          </a:p>
          <a:p>
            <a:pPr marL="612648" lvl="2" indent="-283464">
              <a:spcBef>
                <a:spcPts val="600"/>
              </a:spcBef>
              <a:buSzPct val="80000"/>
              <a:buFont typeface="Wingdings 2"/>
              <a:buChar char=""/>
            </a:pPr>
            <a:r>
              <a:rPr lang="en-US" sz="2200" dirty="0"/>
              <a:t>Collected area samples, which underestimate exposure</a:t>
            </a:r>
          </a:p>
          <a:p>
            <a:pPr marL="612648" lvl="2" indent="-283464">
              <a:spcBef>
                <a:spcPts val="600"/>
              </a:spcBef>
              <a:buSzPct val="80000"/>
              <a:buFont typeface="Wingdings 2"/>
              <a:buChar char=""/>
            </a:pPr>
            <a:endParaRPr lang="en-US" sz="2000"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6</a:t>
            </a:fld>
            <a:endParaRPr lang="en-US" dirty="0"/>
          </a:p>
        </p:txBody>
      </p:sp>
    </p:spTree>
    <p:extLst>
      <p:ext uri="{BB962C8B-B14F-4D97-AF65-F5344CB8AC3E}">
        <p14:creationId xmlns:p14="http://schemas.microsoft.com/office/powerpoint/2010/main" val="180143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Objectives</a:t>
            </a:r>
            <a:endParaRPr lang="en-US" dirty="0"/>
          </a:p>
        </p:txBody>
      </p:sp>
      <p:sp>
        <p:nvSpPr>
          <p:cNvPr id="3" name="Content Placeholder 2"/>
          <p:cNvSpPr>
            <a:spLocks noGrp="1"/>
          </p:cNvSpPr>
          <p:nvPr>
            <p:ph idx="1"/>
          </p:nvPr>
        </p:nvSpPr>
        <p:spPr/>
        <p:txBody>
          <a:bodyPr/>
          <a:lstStyle/>
          <a:p>
            <a:pPr lvl="0"/>
            <a:r>
              <a:rPr lang="en-US" dirty="0"/>
              <a:t>To quantify indoor air exposure to PBDEs in the home using </a:t>
            </a:r>
            <a:r>
              <a:rPr lang="en-US" dirty="0" smtClean="0"/>
              <a:t>both personal and ambient air sampling methods</a:t>
            </a:r>
            <a:endParaRPr lang="en-US" dirty="0"/>
          </a:p>
          <a:p>
            <a:pPr lvl="0"/>
            <a:r>
              <a:rPr lang="en-US" dirty="0"/>
              <a:t>To address limitations of previous studies as outlined on the last slide</a:t>
            </a:r>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7</a:t>
            </a:fld>
            <a:endParaRPr lang="en-US" dirty="0"/>
          </a:p>
        </p:txBody>
      </p:sp>
    </p:spTree>
    <p:extLst>
      <p:ext uri="{BB962C8B-B14F-4D97-AF65-F5344CB8AC3E}">
        <p14:creationId xmlns:p14="http://schemas.microsoft.com/office/powerpoint/2010/main" val="423596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Description of study</a:t>
            </a:r>
          </a:p>
          <a:p>
            <a:pPr lvl="1"/>
            <a:r>
              <a:rPr lang="en-US" dirty="0"/>
              <a:t>20 urban residences in the Greater Boston area in MA, both single- and multi-family</a:t>
            </a:r>
          </a:p>
          <a:p>
            <a:pPr lvl="1"/>
            <a:r>
              <a:rPr lang="en-US" dirty="0" smtClean="0"/>
              <a:t>Sample based </a:t>
            </a:r>
            <a:r>
              <a:rPr lang="en-US" dirty="0"/>
              <a:t>on willingness to </a:t>
            </a:r>
            <a:r>
              <a:rPr lang="en-US" dirty="0" smtClean="0"/>
              <a:t>participate (nonrandom)</a:t>
            </a:r>
          </a:p>
          <a:p>
            <a:pPr lvl="1"/>
            <a:r>
              <a:rPr lang="en-US" dirty="0"/>
              <a:t>January to March 2006 </a:t>
            </a:r>
            <a:endParaRPr lang="en-US" dirty="0" smtClean="0"/>
          </a:p>
          <a:p>
            <a:r>
              <a:rPr lang="en-US" dirty="0" smtClean="0"/>
              <a:t>Used both personal and area air sampling methods</a:t>
            </a:r>
          </a:p>
          <a:p>
            <a:pPr lvl="1"/>
            <a:r>
              <a:rPr lang="en-US" dirty="0" smtClean="0"/>
              <a:t>Air </a:t>
            </a:r>
            <a:r>
              <a:rPr lang="en-US" dirty="0"/>
              <a:t>sampling pumps connected to air sampling </a:t>
            </a:r>
            <a:r>
              <a:rPr lang="en-US" dirty="0" smtClean="0"/>
              <a:t>media</a:t>
            </a:r>
          </a:p>
          <a:p>
            <a:pPr lvl="1"/>
            <a:r>
              <a:rPr lang="en-US" dirty="0" smtClean="0"/>
              <a:t>Air sampling media consisted of: 1) Glass </a:t>
            </a:r>
            <a:r>
              <a:rPr lang="en-US" dirty="0"/>
              <a:t>fiber filter (GFF) for capture of particulate-bound PBDEs </a:t>
            </a:r>
            <a:r>
              <a:rPr lang="en-US" dirty="0" smtClean="0"/>
              <a:t>and 2) Polyurethane </a:t>
            </a:r>
            <a:r>
              <a:rPr lang="en-US" dirty="0"/>
              <a:t>foam (PUF) plug for capture of vapor-phase PBDEs</a:t>
            </a:r>
          </a:p>
          <a:p>
            <a:pPr lvl="1"/>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8</a:t>
            </a:fld>
            <a:endParaRPr lang="en-US" dirty="0"/>
          </a:p>
        </p:txBody>
      </p:sp>
    </p:spTree>
    <p:extLst>
      <p:ext uri="{BB962C8B-B14F-4D97-AF65-F5344CB8AC3E}">
        <p14:creationId xmlns:p14="http://schemas.microsoft.com/office/powerpoint/2010/main" val="2849482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a:bodyPr>
          <a:lstStyle/>
          <a:p>
            <a:pPr lvl="0"/>
            <a:r>
              <a:rPr lang="en-US" dirty="0"/>
              <a:t>Area </a:t>
            </a:r>
            <a:r>
              <a:rPr lang="en-US" dirty="0" smtClean="0"/>
              <a:t>samples</a:t>
            </a:r>
          </a:p>
          <a:p>
            <a:pPr lvl="1"/>
            <a:r>
              <a:rPr lang="en-US" dirty="0"/>
              <a:t>Taken in rooms where people spend most of their time when they’re at home, the bedroom and the main living area (living or family room)</a:t>
            </a:r>
          </a:p>
          <a:p>
            <a:pPr lvl="1"/>
            <a:r>
              <a:rPr lang="en-US" dirty="0"/>
              <a:t>Air sampling </a:t>
            </a:r>
            <a:r>
              <a:rPr lang="en-US" dirty="0" smtClean="0"/>
              <a:t>apparatus </a:t>
            </a:r>
            <a:r>
              <a:rPr lang="en-US" dirty="0"/>
              <a:t>mounted on </a:t>
            </a:r>
            <a:r>
              <a:rPr lang="en-US" dirty="0" smtClean="0"/>
              <a:t>tripods</a:t>
            </a:r>
            <a:endParaRPr lang="en-US" dirty="0"/>
          </a:p>
          <a:p>
            <a:pPr lvl="0"/>
            <a:r>
              <a:rPr lang="en-US" dirty="0"/>
              <a:t>Personal air </a:t>
            </a:r>
            <a:r>
              <a:rPr lang="en-US" dirty="0" smtClean="0"/>
              <a:t>samples</a:t>
            </a:r>
          </a:p>
          <a:p>
            <a:pPr lvl="1"/>
            <a:r>
              <a:rPr lang="en-US" dirty="0"/>
              <a:t>Pump worn in hip-pouch with sampling media clipped to shirt collar</a:t>
            </a:r>
          </a:p>
          <a:p>
            <a:pPr lvl="1"/>
            <a:r>
              <a:rPr lang="en-US" dirty="0"/>
              <a:t>Placed near bed at night with sampling media as close to breathing zone as possible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4AB0FFC2-D191-44B3-9D75-86D1A88C67A7}" type="slidenum">
              <a:rPr lang="en-US" smtClean="0"/>
              <a:t>9</a:t>
            </a:fld>
            <a:endParaRPr lang="en-US" dirty="0"/>
          </a:p>
        </p:txBody>
      </p:sp>
    </p:spTree>
    <p:extLst>
      <p:ext uri="{BB962C8B-B14F-4D97-AF65-F5344CB8AC3E}">
        <p14:creationId xmlns:p14="http://schemas.microsoft.com/office/powerpoint/2010/main" val="3952392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350</TotalTime>
  <Words>1616</Words>
  <Application>Microsoft Office PowerPoint</Application>
  <PresentationFormat>On-screen Show (4:3)</PresentationFormat>
  <Paragraphs>149</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Personal Exposure to Polybrominated Diphenyl Ethers (PBDEs) in Residential Indoor Air</vt:lpstr>
      <vt:lpstr>Outline of Presentation</vt:lpstr>
      <vt:lpstr>Background: Polybrominated Diphenyl Ethers (PBDEs)</vt:lpstr>
      <vt:lpstr>Background: Commercial Use</vt:lpstr>
      <vt:lpstr>Background: PBDE Exposure Pathways and Possible Effects</vt:lpstr>
      <vt:lpstr>Background: Previous Studies</vt:lpstr>
      <vt:lpstr>Study Objectives</vt:lpstr>
      <vt:lpstr>Methods</vt:lpstr>
      <vt:lpstr>Methods</vt:lpstr>
      <vt:lpstr>Methods</vt:lpstr>
      <vt:lpstr>Methods</vt:lpstr>
      <vt:lpstr>Methods</vt:lpstr>
      <vt:lpstr>Methods</vt:lpstr>
      <vt:lpstr>Results and Conclusions</vt:lpstr>
      <vt:lpstr>Results and Conclusions</vt:lpstr>
      <vt:lpstr>Results and Conclusions</vt:lpstr>
      <vt:lpstr>Results and Conclusions</vt:lpstr>
      <vt:lpstr>Strengths of Study</vt:lpstr>
      <vt:lpstr>Limitations of Study</vt:lpstr>
      <vt:lpstr>Limitations of Study</vt:lpstr>
      <vt:lpstr>Limitations of Study</vt:lpstr>
      <vt:lpstr>References</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Exposure to Polybrominated Diphenyl Ethers (PBDEs) in Residential Indoor Air</dc:title>
  <dc:creator>Shaina Stacy</dc:creator>
  <cp:lastModifiedBy>Shaina Stacy</cp:lastModifiedBy>
  <cp:revision>62</cp:revision>
  <cp:lastPrinted>2010-12-06T04:16:01Z</cp:lastPrinted>
  <dcterms:created xsi:type="dcterms:W3CDTF">2010-12-05T18:26:37Z</dcterms:created>
  <dcterms:modified xsi:type="dcterms:W3CDTF">2010-12-06T04:22:10Z</dcterms:modified>
</cp:coreProperties>
</file>